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0" r:id="rId3"/>
    <p:sldId id="266" r:id="rId4"/>
    <p:sldId id="265" r:id="rId5"/>
    <p:sldId id="263" r:id="rId6"/>
    <p:sldId id="267" r:id="rId7"/>
    <p:sldId id="264" r:id="rId8"/>
    <p:sldId id="268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D6C0B-F774-4CA6-9DFD-9E0B36D67EF9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002C6-29C4-4DDA-9E54-CD744D0CDA3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807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002C6-29C4-4DDA-9E54-CD744D0CDA33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74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50DB2-FFF3-4E2F-9DD4-4D92E98A8ED9}" type="datetimeFigureOut">
              <a:rPr lang="en-IN" smtClean="0"/>
              <a:pPr/>
              <a:t>20-04-2020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7E90F-2596-4A8C-9CE0-4CAACE5F1A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6375" y="109489"/>
            <a:ext cx="9144000" cy="2387600"/>
          </a:xfrm>
        </p:spPr>
        <p:txBody>
          <a:bodyPr>
            <a:normAutofit/>
          </a:bodyPr>
          <a:lstStyle/>
          <a:p>
            <a:r>
              <a:rPr lang="en-GB" smtClean="0">
                <a:latin typeface="Albertus Medium" panose="020E0602030304020304" pitchFamily="34" charset="0"/>
              </a:rPr>
              <a:t>Achievements </a:t>
            </a:r>
            <a:r>
              <a:rPr lang="en-GB" dirty="0" smtClean="0">
                <a:latin typeface="Albertus Medium" panose="020E0602030304020304" pitchFamily="34" charset="0"/>
              </a:rPr>
              <a:t>during COVID-19 lockdown</a:t>
            </a:r>
            <a:endParaRPr lang="en-IN" dirty="0">
              <a:latin typeface="Albertus Medium" panose="020E06020303040203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4" y="2876916"/>
            <a:ext cx="4762500" cy="3095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60" y="2876916"/>
            <a:ext cx="48768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0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11015"/>
            <a:ext cx="11823895" cy="1125415"/>
          </a:xfrm>
        </p:spPr>
        <p:txBody>
          <a:bodyPr>
            <a:normAutofit/>
          </a:bodyPr>
          <a:lstStyle/>
          <a:p>
            <a:r>
              <a:rPr lang="en-IN" sz="4400" b="1" dirty="0">
                <a:latin typeface="Albertus Medium" panose="020E0602030304020304" pitchFamily="34" charset="0"/>
              </a:rPr>
              <a:t>Ministry of Agriculture &amp; </a:t>
            </a:r>
            <a:r>
              <a:rPr lang="en-IN" sz="4400" b="1" dirty="0" smtClean="0">
                <a:latin typeface="Albertus Medium" panose="020E0602030304020304" pitchFamily="34" charset="0"/>
              </a:rPr>
              <a:t>Farmers Welfare</a:t>
            </a:r>
            <a:endParaRPr lang="en-IN" sz="4400" dirty="0">
              <a:latin typeface="Albertus Medium" panose="020E06020303040203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778" y="1246505"/>
            <a:ext cx="117043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Farming operations in field; harvesting &amp; sowing; agencies engaged in procurement of </a:t>
            </a:r>
            <a:r>
              <a:rPr lang="en-GB" sz="2800" dirty="0" err="1" smtClean="0"/>
              <a:t>agri</a:t>
            </a:r>
            <a:r>
              <a:rPr lang="en-GB" sz="2800" dirty="0" smtClean="0"/>
              <a:t> products; tea, coffee &amp; rubber plantations allowed with maximum of 50% workers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Farming machinery shops, Custom Hiring Centres, services related to fertilizers &amp; seeds; fishing operations like processing &amp; sale; hatcheries; commercial aquaria; APMC </a:t>
            </a:r>
            <a:r>
              <a:rPr lang="en-GB" sz="2800" dirty="0" err="1" smtClean="0"/>
              <a:t>Mandis</a:t>
            </a:r>
            <a:r>
              <a:rPr lang="en-GB" sz="2800" dirty="0" smtClean="0"/>
              <a:t>, direct marketing </a:t>
            </a:r>
            <a:r>
              <a:rPr lang="en-GB" sz="2800" dirty="0" err="1" smtClean="0"/>
              <a:t>opns</a:t>
            </a:r>
            <a:r>
              <a:rPr lang="en-GB" sz="2800" dirty="0" smtClean="0"/>
              <a:t> are also exempted from lockdown.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dirty="0" smtClean="0"/>
              <a:t>Overcoming lockdown restrictions, summer crop sowing </a:t>
            </a:r>
            <a:r>
              <a:rPr lang="en-IN" sz="2800" smtClean="0"/>
              <a:t>is </a:t>
            </a:r>
            <a:r>
              <a:rPr lang="en-IN" sz="2800" smtClean="0"/>
              <a:t>36</a:t>
            </a:r>
            <a:r>
              <a:rPr lang="en-IN" sz="2800" smtClean="0"/>
              <a:t>% </a:t>
            </a:r>
            <a:r>
              <a:rPr lang="en-IN" sz="2800" dirty="0" smtClean="0"/>
              <a:t>higher over corresponding period last year.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dirty="0" err="1" smtClean="0"/>
              <a:t>Foodgrains</a:t>
            </a:r>
            <a:r>
              <a:rPr lang="en-IN" sz="2800" dirty="0" smtClean="0"/>
              <a:t> production target for FY 2020-21 fixed at 298 MT; during 2019-20, against target of 291.1 MT, higher production of about 292 MT expected mainly due to more cropped area and higher crop productivity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800" dirty="0" smtClean="0">
              <a:latin typeface="Albertus Medium" panose="020E06020303040203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778" y="703385"/>
            <a:ext cx="116621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>
                <a:latin typeface="Albertus Medium" panose="020E0602030304020304" pitchFamily="34" charset="0"/>
              </a:rPr>
              <a:t>AGRICULTURE &amp; ALLIED SERVICES EXEMPTED OR RELAXED DURING LOCKDOWN</a:t>
            </a:r>
            <a:endParaRPr lang="en-IN" sz="2500" b="1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769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75" y="2408"/>
            <a:ext cx="11830929" cy="634901"/>
          </a:xfrm>
        </p:spPr>
        <p:txBody>
          <a:bodyPr>
            <a:normAutofit fontScale="90000"/>
          </a:bodyPr>
          <a:lstStyle/>
          <a:p>
            <a:endParaRPr lang="en-IN" sz="4400" dirty="0">
              <a:latin typeface="Albertus Medium" panose="020E06020303040203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675" y="1272210"/>
            <a:ext cx="117043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600" dirty="0" smtClean="0"/>
              <a:t>Rs. 16,621 crore released benefitting 8.31 crore farmer families under PM-KISAN </a:t>
            </a:r>
            <a:r>
              <a:rPr lang="en-IN" sz="2600" dirty="0" smtClean="0"/>
              <a:t>1st instalment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600" dirty="0" smtClean="0"/>
              <a:t>Under PMFBY insurance claims worth Rs.2424 crores disbursed to farmers in 12 States; 18.26 lakh applications sanctioned for loan amount of Rs. 17,800 cr under KCC saturation drive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600" dirty="0" smtClean="0"/>
              <a:t>Farmers who availed short term crop loans upto Rs.3 lakh allowed to repay such loans upto 31</a:t>
            </a:r>
            <a:r>
              <a:rPr lang="en-IN" sz="2600" baseline="30000" dirty="0" smtClean="0"/>
              <a:t>st</a:t>
            </a:r>
            <a:r>
              <a:rPr lang="en-IN" sz="2600" dirty="0" smtClean="0"/>
              <a:t> May at 4% p.a. interest without penalty</a:t>
            </a:r>
            <a:endParaRPr lang="en-GB" sz="2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600" dirty="0" smtClean="0"/>
              <a:t>About 5,516 MT of pulses dispatched to States/UTs under PM Garib Kalyan Yojana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600" dirty="0" smtClean="0"/>
              <a:t>During Rabi Season 2020 over 1.2 lakh MT of Pulses &amp; Oilseeds procured worth Rs. 596 cr benefitting 89,145 farmers.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600" dirty="0" smtClean="0"/>
              <a:t>Regular video conferences are being held to facilitate smooth import and export of agriculture and allied commodities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884" y="375699"/>
            <a:ext cx="11662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lbertus Medium" panose="020E0602030304020304" pitchFamily="34" charset="0"/>
              </a:rPr>
              <a:t>HELPING FARMERS SUSTAIN PRODUCTION DURING COVID-19 CRISIS</a:t>
            </a:r>
            <a:endParaRPr lang="en-IN" sz="2800" b="1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19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72" y="109489"/>
            <a:ext cx="11873133" cy="889317"/>
          </a:xfrm>
        </p:spPr>
        <p:txBody>
          <a:bodyPr>
            <a:normAutofit/>
          </a:bodyPr>
          <a:lstStyle/>
          <a:p>
            <a:endParaRPr lang="en-IN" sz="4400" dirty="0">
              <a:latin typeface="Albertus Medium" panose="020E06020303040203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655" y="1694582"/>
            <a:ext cx="117043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All India Agri Transport Call Centre (18001804200/14488) and </a:t>
            </a:r>
            <a:r>
              <a:rPr lang="en-US" sz="2800" dirty="0" smtClean="0"/>
              <a:t>‘Kisan Rath’ Mobile App </a:t>
            </a:r>
            <a:r>
              <a:rPr lang="en-GB" sz="2800" dirty="0" smtClean="0"/>
              <a:t>launched to facilitate  </a:t>
            </a:r>
            <a:r>
              <a:rPr lang="en-US" sz="2800" dirty="0" smtClean="0"/>
              <a:t>transportation of food grains and perishables</a:t>
            </a:r>
            <a:endParaRPr lang="en-GB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 smtClean="0"/>
              <a:t>Uberisation</a:t>
            </a:r>
            <a:r>
              <a:rPr lang="en-GB" sz="2800" dirty="0" smtClean="0"/>
              <a:t> of logistics aggregator launched under e-NAM platform; 7.76 lakh trucks &amp; 1.92 lakh transporters linked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Parcel Express Train on 67 routes introduced for uninterrupted supply of agricultural commodities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Dissemination of advisory to over 5.48 crore farmers across states through mKisan portal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8655" y="568036"/>
            <a:ext cx="11652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lbertus Medium" panose="020E0602030304020304" pitchFamily="34" charset="0"/>
              </a:rPr>
              <a:t>FACILITATING AGRICULTURE AND ALLIED ACTIVITIES DURING COVID-19 CRISIS</a:t>
            </a:r>
            <a:endParaRPr lang="en-IN" sz="2800" b="1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631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75" y="107439"/>
            <a:ext cx="11830929" cy="976550"/>
          </a:xfrm>
        </p:spPr>
        <p:txBody>
          <a:bodyPr>
            <a:noAutofit/>
          </a:bodyPr>
          <a:lstStyle/>
          <a:p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/>
              <a:t/>
            </a:r>
            <a:br>
              <a:rPr lang="en-IN" sz="5400" b="1" dirty="0"/>
            </a:br>
            <a:r>
              <a:rPr lang="en-IN" sz="4800" b="1" dirty="0" smtClean="0"/>
              <a:t> </a:t>
            </a:r>
            <a:r>
              <a:rPr lang="en-IN" sz="4800" b="1" dirty="0" smtClean="0">
                <a:latin typeface="Albertus Medium" panose="020E0602030304020304" pitchFamily="34" charset="0"/>
              </a:rPr>
              <a:t>Ministry of Consumer Affairs, Food &amp; PD </a:t>
            </a:r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/>
              <a:t/>
            </a:r>
            <a:br>
              <a:rPr lang="en-IN" sz="5400" b="1" dirty="0"/>
            </a:br>
            <a:endParaRPr lang="en-IN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37622" y="2002652"/>
            <a:ext cx="116339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3200" dirty="0"/>
              <a:t>Govt </a:t>
            </a:r>
            <a:r>
              <a:rPr lang="en-IN" sz="3200" dirty="0" smtClean="0"/>
              <a:t>brought </a:t>
            </a:r>
            <a:r>
              <a:rPr lang="en-IN" sz="3200" dirty="0"/>
              <a:t>masks and hand sanitizers under the Essential Commodities </a:t>
            </a:r>
            <a:r>
              <a:rPr lang="en-IN" sz="3200" dirty="0" smtClean="0"/>
              <a:t>Act and also capped prices; States/UTs asked to maintain essential supplies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3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3200" dirty="0" smtClean="0"/>
              <a:t>Union Minister Shri Ram Vilas Paswan held VC with Food Ministers of States &amp; UTs to review food grains distribution during lockdown; Secretary</a:t>
            </a:r>
            <a:r>
              <a:rPr lang="en-IN" sz="3200" dirty="0"/>
              <a:t>, </a:t>
            </a:r>
            <a:r>
              <a:rPr lang="en-IN" sz="3200" dirty="0" smtClean="0"/>
              <a:t>Food </a:t>
            </a:r>
            <a:r>
              <a:rPr lang="en-IN" sz="3200" dirty="0"/>
              <a:t>&amp; </a:t>
            </a:r>
            <a:r>
              <a:rPr lang="en-IN" sz="3200" dirty="0" smtClean="0"/>
              <a:t>CS, CA regularly reviews </a:t>
            </a:r>
            <a:r>
              <a:rPr lang="en-IN" sz="3200" dirty="0"/>
              <a:t>availability of essential commodities across </a:t>
            </a:r>
            <a:r>
              <a:rPr lang="en-IN" sz="3200" dirty="0" smtClean="0"/>
              <a:t>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68991" y="1215803"/>
            <a:ext cx="10577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lbertus Medium" panose="020E0602030304020304" pitchFamily="34" charset="0"/>
              </a:rPr>
              <a:t>FACE MASKS AND HAND SANITIZERS UNDER EC ACT</a:t>
            </a:r>
            <a:endParaRPr lang="en-IN" sz="2800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66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2" y="-469488"/>
            <a:ext cx="10972800" cy="1179680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1356252"/>
            <a:ext cx="11831782" cy="5136641"/>
          </a:xfrm>
        </p:spPr>
        <p:txBody>
          <a:bodyPr>
            <a:noAutofit/>
          </a:bodyPr>
          <a:lstStyle/>
          <a:p>
            <a:pPr marL="285750" indent="-285750" algn="just"/>
            <a:r>
              <a:rPr lang="en-IN" sz="2400" dirty="0" smtClean="0">
                <a:latin typeface="Albertus Medium" panose="020E0602030304020304" pitchFamily="34" charset="0"/>
              </a:rPr>
              <a:t>GoI directs FCI to provide additional free food grains @5 Kg per person per month for 3 months to all beneficiaries not covered under NFSA</a:t>
            </a:r>
          </a:p>
          <a:p>
            <a:pPr marL="285750" indent="-285750" algn="just"/>
            <a:r>
              <a:rPr lang="en-IN" sz="2400" dirty="0" smtClean="0">
                <a:latin typeface="Albertus Medium" panose="020E0602030304020304" pitchFamily="34" charset="0"/>
              </a:rPr>
              <a:t>States given option to lift these stocks in one go or on monthly basis over 3 months upto June 2020</a:t>
            </a:r>
          </a:p>
          <a:p>
            <a:pPr marL="285750" indent="-285750" algn="just"/>
            <a:r>
              <a:rPr lang="en-IN" sz="2400" dirty="0" smtClean="0">
                <a:latin typeface="Albertus Medium" panose="020E0602030304020304" pitchFamily="34" charset="0"/>
              </a:rPr>
              <a:t>NGOs permitted to buy food grains directly from FCI for Relief operations</a:t>
            </a:r>
          </a:p>
          <a:p>
            <a:pPr marL="285750" indent="-285750" algn="just"/>
            <a:r>
              <a:rPr lang="en-IN" sz="2400" dirty="0" smtClean="0">
                <a:latin typeface="Albertus Medium" panose="020E0602030304020304" pitchFamily="34" charset="0"/>
              </a:rPr>
              <a:t>FCI moved more than double of average food grains across the country during the lockdown; as on 16</a:t>
            </a:r>
            <a:r>
              <a:rPr lang="en-IN" sz="2400" baseline="30000" dirty="0" smtClean="0">
                <a:latin typeface="Albertus Medium" panose="020E0602030304020304" pitchFamily="34" charset="0"/>
              </a:rPr>
              <a:t>th</a:t>
            </a:r>
            <a:r>
              <a:rPr lang="en-IN" sz="2400" dirty="0" smtClean="0">
                <a:latin typeface="Albertus Medium" panose="020E0602030304020304" pitchFamily="34" charset="0"/>
              </a:rPr>
              <a:t> April FCI moved a record 3.74 MMT food grains stocks using 1,335 train loads during lockdown period at an average of 1.7 LMT per day; on 9</a:t>
            </a:r>
            <a:r>
              <a:rPr lang="en-IN" sz="2400" baseline="30000" dirty="0" smtClean="0">
                <a:latin typeface="Albertus Medium" panose="020E0602030304020304" pitchFamily="34" charset="0"/>
              </a:rPr>
              <a:t>th</a:t>
            </a:r>
            <a:r>
              <a:rPr lang="en-IN" sz="2400" dirty="0" smtClean="0">
                <a:latin typeface="Albertus Medium" panose="020E0602030304020304" pitchFamily="34" charset="0"/>
              </a:rPr>
              <a:t> April FCI set a new record transporting 77 rakes carrying about 2.16 Lakh MT food grains</a:t>
            </a:r>
          </a:p>
          <a:p>
            <a:pPr marL="285750" indent="-285750" algn="just"/>
            <a:r>
              <a:rPr lang="en-IN" sz="2400" dirty="0" smtClean="0">
                <a:latin typeface="Albertus Medium" panose="020E0602030304020304" pitchFamily="34" charset="0"/>
              </a:rPr>
              <a:t>Government approved ex-gratia compensation for more than one </a:t>
            </a:r>
            <a:r>
              <a:rPr lang="en-IN" sz="2400" dirty="0" err="1" smtClean="0">
                <a:latin typeface="Albertus Medium" panose="020E0602030304020304" pitchFamily="34" charset="0"/>
              </a:rPr>
              <a:t>lakh</a:t>
            </a:r>
            <a:r>
              <a:rPr lang="en-IN" sz="2400" dirty="0" smtClean="0">
                <a:latin typeface="Albertus Medium" panose="020E0602030304020304" pitchFamily="34" charset="0"/>
              </a:rPr>
              <a:t> </a:t>
            </a:r>
            <a:r>
              <a:rPr lang="en-IN" sz="2400" dirty="0" err="1" smtClean="0">
                <a:latin typeface="Albertus Medium" panose="020E0602030304020304" pitchFamily="34" charset="0"/>
              </a:rPr>
              <a:t>FCI</a:t>
            </a:r>
            <a:r>
              <a:rPr lang="en-IN" sz="2400" dirty="0" smtClean="0">
                <a:latin typeface="Albertus Medium" panose="020E0602030304020304" pitchFamily="34" charset="0"/>
              </a:rPr>
              <a:t> employees in case of death due to </a:t>
            </a:r>
            <a:r>
              <a:rPr lang="en-IN" sz="2400" dirty="0" err="1" smtClean="0">
                <a:latin typeface="Albertus Medium" panose="020E0602030304020304" pitchFamily="34" charset="0"/>
              </a:rPr>
              <a:t>COVID</a:t>
            </a:r>
            <a:r>
              <a:rPr lang="en-IN" sz="2400" dirty="0" smtClean="0">
                <a:latin typeface="Albertus Medium" panose="020E0602030304020304" pitchFamily="34" charset="0"/>
              </a:rPr>
              <a:t>-19</a:t>
            </a:r>
          </a:p>
          <a:p>
            <a:endParaRPr lang="en-IN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2693" y="479359"/>
            <a:ext cx="11186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n-IN" sz="2400" b="1" dirty="0" err="1" smtClean="0">
                <a:latin typeface="Albertus Medium" panose="020E0602030304020304" pitchFamily="34" charset="0"/>
              </a:rPr>
              <a:t>FCI</a:t>
            </a:r>
            <a:r>
              <a:rPr lang="en-IN" sz="2400" b="1" dirty="0" smtClean="0">
                <a:latin typeface="Albertus Medium" panose="020E0602030304020304" pitchFamily="34" charset="0"/>
              </a:rPr>
              <a:t> – running world’s largest </a:t>
            </a:r>
            <a:r>
              <a:rPr lang="en-IN" sz="2400" b="1" dirty="0" err="1" smtClean="0">
                <a:latin typeface="Albertus Medium" panose="020E0602030304020304" pitchFamily="34" charset="0"/>
              </a:rPr>
              <a:t>foodgrain</a:t>
            </a:r>
            <a:r>
              <a:rPr lang="en-IN" sz="2400" b="1" dirty="0" smtClean="0">
                <a:latin typeface="Albertus Medium" panose="020E0602030304020304" pitchFamily="34" charset="0"/>
              </a:rPr>
              <a:t> supply chain system for public distribution</a:t>
            </a:r>
            <a:endParaRPr lang="en-IN" sz="2400" b="1" dirty="0">
              <a:latin typeface="Albertus Medium" panose="020E06020303040203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75" y="2408"/>
            <a:ext cx="11830929" cy="959656"/>
          </a:xfrm>
        </p:spPr>
        <p:txBody>
          <a:bodyPr>
            <a:normAutofit/>
          </a:bodyPr>
          <a:lstStyle/>
          <a:p>
            <a:r>
              <a:rPr lang="en-IN" b="1" dirty="0" smtClean="0"/>
              <a:t>Ministries </a:t>
            </a:r>
            <a:r>
              <a:rPr lang="en-IN" b="1" dirty="0"/>
              <a:t>of Rural </a:t>
            </a:r>
            <a:r>
              <a:rPr lang="en-IN" b="1" dirty="0" smtClean="0"/>
              <a:t>Development &amp; </a:t>
            </a:r>
            <a:r>
              <a:rPr lang="en-IN" b="1" dirty="0" err="1" smtClean="0"/>
              <a:t>Panchayati</a:t>
            </a:r>
            <a:r>
              <a:rPr lang="en-IN" b="1" dirty="0" smtClean="0"/>
              <a:t> Raj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27027" y="872197"/>
            <a:ext cx="1170432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600" dirty="0" smtClean="0"/>
              <a:t>Government hiked </a:t>
            </a:r>
            <a:r>
              <a:rPr lang="en-IN" sz="2600" dirty="0"/>
              <a:t>MG-NREGS wages in the wake of COVID-19 pandemic, average increase of </a:t>
            </a:r>
            <a:r>
              <a:rPr lang="en-IN" sz="2600" dirty="0" smtClean="0"/>
              <a:t>Rs. 20.</a:t>
            </a:r>
            <a:endParaRPr lang="en-GB" sz="2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600" dirty="0"/>
              <a:t>Direct cash transfer to women PMJDY account holders under PM </a:t>
            </a:r>
            <a:r>
              <a:rPr lang="en-IN" sz="2600" dirty="0" err="1"/>
              <a:t>Garib</a:t>
            </a:r>
            <a:r>
              <a:rPr lang="en-IN" sz="2600" dirty="0"/>
              <a:t> </a:t>
            </a:r>
            <a:r>
              <a:rPr lang="en-IN" sz="2600" dirty="0" err="1"/>
              <a:t>Kalyan</a:t>
            </a:r>
            <a:r>
              <a:rPr lang="en-IN" sz="2600" dirty="0"/>
              <a:t> Package for the month of April 2020 in the light of COVID-19 </a:t>
            </a:r>
            <a:r>
              <a:rPr lang="en-IN" sz="2600" dirty="0" smtClean="0"/>
              <a:t>pandemic; SHG women working as Business Correspondents for banks (BC </a:t>
            </a:r>
            <a:r>
              <a:rPr lang="en-IN" sz="2600" dirty="0" err="1" smtClean="0"/>
              <a:t>Sakhis</a:t>
            </a:r>
            <a:r>
              <a:rPr lang="en-IN" sz="2600" dirty="0" smtClean="0"/>
              <a:t>) and Bank </a:t>
            </a:r>
            <a:r>
              <a:rPr lang="en-IN" sz="2600" dirty="0" err="1" smtClean="0"/>
              <a:t>Sakhis</a:t>
            </a:r>
            <a:r>
              <a:rPr lang="en-IN" sz="2600" dirty="0" smtClean="0"/>
              <a:t> play vital role in disbursement of first tranche of ex-gratia of Rs.500/- to women PMJDY a/c holders.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600" dirty="0" smtClean="0"/>
              <a:t>Self Help Group (SHG) members in 399 districts of 24 States initiate mask production under the Ministry of RD’s NRLM; about 2 </a:t>
            </a:r>
            <a:r>
              <a:rPr lang="en-IN" sz="2600" dirty="0" err="1" smtClean="0"/>
              <a:t>crore</a:t>
            </a:r>
            <a:r>
              <a:rPr lang="en-IN" sz="2600" dirty="0" smtClean="0"/>
              <a:t> Face Masks, 1 lakh litres of hand </a:t>
            </a:r>
            <a:r>
              <a:rPr lang="en-IN" sz="2600" dirty="0" err="1" smtClean="0"/>
              <a:t>sanitiser</a:t>
            </a:r>
            <a:r>
              <a:rPr lang="en-IN" sz="2600" dirty="0" smtClean="0"/>
              <a:t>, liquid soaps &amp; +5,000 PPE kits produced; SHG women also running 10k community kitchens in 5 States (Jharkhand, Bihar, MP, Odisha &amp; Kerala)</a:t>
            </a:r>
            <a:endParaRPr lang="en-GB" sz="2600" dirty="0" smtClean="0"/>
          </a:p>
          <a:p>
            <a:endParaRPr lang="en-GB" sz="2500" dirty="0" smtClean="0"/>
          </a:p>
        </p:txBody>
      </p:sp>
    </p:spTree>
    <p:extLst>
      <p:ext uri="{BB962C8B-B14F-4D97-AF65-F5344CB8AC3E}">
        <p14:creationId xmlns:p14="http://schemas.microsoft.com/office/powerpoint/2010/main" val="3277069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>
                <a:latin typeface="Albertus Extra Bold" panose="020E0802040304020204" pitchFamily="34" charset="0"/>
              </a:rPr>
              <a:t>THANK YOU</a:t>
            </a:r>
            <a:endParaRPr lang="en-IN" sz="8800" dirty="0">
              <a:latin typeface="Albertus Extra Bold" panose="020E08020403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3944202"/>
            <a:ext cx="10222173" cy="2688609"/>
          </a:xfrm>
        </p:spPr>
        <p:txBody>
          <a:bodyPr>
            <a:normAutofit/>
          </a:bodyPr>
          <a:lstStyle/>
          <a:p>
            <a:pPr algn="r"/>
            <a:endParaRPr lang="en-GB" sz="3600" dirty="0">
              <a:latin typeface="Albertus Extra Bold" panose="020E0802040304020204" pitchFamily="34" charset="0"/>
            </a:endParaRPr>
          </a:p>
          <a:p>
            <a:pPr algn="r"/>
            <a:endParaRPr lang="en-GB" sz="3600" dirty="0">
              <a:latin typeface="Albertus Extra Bold" panose="020E0802040304020204" pitchFamily="34" charset="0"/>
            </a:endParaRPr>
          </a:p>
          <a:p>
            <a:pPr algn="r"/>
            <a:r>
              <a:rPr lang="en-GB" sz="3600" dirty="0" err="1" smtClean="0">
                <a:latin typeface="Albertus Extra Bold" panose="020E0802040304020204" pitchFamily="34" charset="0"/>
              </a:rPr>
              <a:t>Alpana</a:t>
            </a:r>
            <a:r>
              <a:rPr lang="en-GB" sz="3600" dirty="0" smtClean="0">
                <a:latin typeface="Albertus Extra Bold" panose="020E0802040304020204" pitchFamily="34" charset="0"/>
              </a:rPr>
              <a:t> Pant Sharma</a:t>
            </a:r>
          </a:p>
          <a:p>
            <a:r>
              <a:rPr lang="en-GB" sz="3600" dirty="0">
                <a:latin typeface="Albertus Extra Bold" panose="020E0802040304020204" pitchFamily="34" charset="0"/>
              </a:rPr>
              <a:t> </a:t>
            </a:r>
            <a:r>
              <a:rPr lang="en-GB" sz="3600" dirty="0" smtClean="0">
                <a:latin typeface="Albertus Extra Bold" panose="020E0802040304020204" pitchFamily="34" charset="0"/>
              </a:rPr>
              <a:t>                                                              </a:t>
            </a:r>
            <a:r>
              <a:rPr lang="en-GB" sz="3600" dirty="0" err="1" smtClean="0">
                <a:latin typeface="Albertus Extra Bold" panose="020E0802040304020204" pitchFamily="34" charset="0"/>
              </a:rPr>
              <a:t>ADG</a:t>
            </a:r>
            <a:r>
              <a:rPr lang="en-GB" sz="3600" dirty="0" smtClean="0">
                <a:latin typeface="Albertus Extra Bold" panose="020E0802040304020204" pitchFamily="34" charset="0"/>
              </a:rPr>
              <a:t>, PIB</a:t>
            </a:r>
            <a:endParaRPr lang="en-IN" sz="3600" dirty="0"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61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583</Words>
  <Application>Microsoft Office PowerPoint</Application>
  <PresentationFormat>Widescreen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Albertus Extra Bold</vt:lpstr>
      <vt:lpstr>Albertus Medium</vt:lpstr>
      <vt:lpstr>Arial</vt:lpstr>
      <vt:lpstr>Calibri</vt:lpstr>
      <vt:lpstr>Office Theme</vt:lpstr>
      <vt:lpstr>Achievements during COVID-19 lockdown</vt:lpstr>
      <vt:lpstr>Ministry of Agriculture &amp; Farmers Welfare</vt:lpstr>
      <vt:lpstr>PowerPoint Presentation</vt:lpstr>
      <vt:lpstr>PowerPoint Presentation</vt:lpstr>
      <vt:lpstr>   Ministry of Consumer Affairs, Food &amp; PD   </vt:lpstr>
      <vt:lpstr>PowerPoint Presentation</vt:lpstr>
      <vt:lpstr>Ministries of Rural Development &amp; Panchayati Raj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 of various Ministries</dc:title>
  <dc:creator>Surya Arora(Accounts-DL)</dc:creator>
  <cp:lastModifiedBy>admin</cp:lastModifiedBy>
  <cp:revision>44</cp:revision>
  <cp:lastPrinted>2020-04-20T08:45:57Z</cp:lastPrinted>
  <dcterms:created xsi:type="dcterms:W3CDTF">2020-04-18T10:13:21Z</dcterms:created>
  <dcterms:modified xsi:type="dcterms:W3CDTF">2020-04-20T08:46:42Z</dcterms:modified>
</cp:coreProperties>
</file>